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13"/>
  </p:notesMasterIdLst>
  <p:sldIdLst>
    <p:sldId id="256" r:id="rId2"/>
    <p:sldId id="318" r:id="rId3"/>
    <p:sldId id="308" r:id="rId4"/>
    <p:sldId id="320" r:id="rId5"/>
    <p:sldId id="321" r:id="rId6"/>
    <p:sldId id="314" r:id="rId7"/>
    <p:sldId id="315" r:id="rId8"/>
    <p:sldId id="307" r:id="rId9"/>
    <p:sldId id="299" r:id="rId10"/>
    <p:sldId id="311" r:id="rId11"/>
    <p:sldId id="31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09"/>
    <p:restoredTop sz="94511" autoAdjust="0"/>
  </p:normalViewPr>
  <p:slideViewPr>
    <p:cSldViewPr snapToGrid="0" snapToObjects="1" showGuides="1">
      <p:cViewPr varScale="1">
        <p:scale>
          <a:sx n="68" d="100"/>
          <a:sy n="68" d="100"/>
        </p:scale>
        <p:origin x="692" y="60"/>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42051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8745790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2/26/2019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2/26/2019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2/26/2019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2/26/2019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 introduction to machine Learning</a:t>
            </a:r>
            <a:endParaRPr lang="en-US" dirty="0"/>
          </a:p>
        </p:txBody>
      </p:sp>
      <p:sp>
        <p:nvSpPr>
          <p:cNvPr id="3" name="Subtitle 2"/>
          <p:cNvSpPr>
            <a:spLocks noGrp="1"/>
          </p:cNvSpPr>
          <p:nvPr>
            <p:ph type="subTitle" idx="1"/>
          </p:nvPr>
        </p:nvSpPr>
        <p:spPr/>
        <p:txBody>
          <a:bodyPr>
            <a:normAutofit/>
          </a:bodyPr>
          <a:lstStyle/>
          <a:p>
            <a:r>
              <a:rPr lang="en-US" dirty="0" smtClean="0"/>
              <a:t>Spring</a:t>
            </a:r>
            <a:r>
              <a:rPr lang="en-US" dirty="0" smtClean="0"/>
              <a:t> 2019</a:t>
            </a:r>
            <a:endParaRPr lang="en-US" dirty="0" smtClean="0"/>
          </a:p>
          <a:p>
            <a:r>
              <a:rPr lang="en-US" dirty="0" smtClean="0"/>
              <a:t>Course prerequisites, syllabus, and objectives </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The </a:t>
            </a:r>
            <a:r>
              <a:rPr lang="en-US" i="1" dirty="0" smtClean="0"/>
              <a:t>Orange </a:t>
            </a:r>
            <a:r>
              <a:rPr lang="en-US" dirty="0" smtClean="0"/>
              <a:t>machine learning platform</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a:t>
            </a:r>
            <a:r>
              <a:rPr lang="en-US" dirty="0" smtClean="0"/>
              <a:t>r useful sources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357" y="1697061"/>
            <a:ext cx="3002295" cy="3939375"/>
          </a:xfrm>
        </p:spPr>
      </p:pic>
      <p:sp>
        <p:nvSpPr>
          <p:cNvPr id="3" name="TextBox 2"/>
          <p:cNvSpPr txBox="1"/>
          <p:nvPr/>
        </p:nvSpPr>
        <p:spPr>
          <a:xfrm>
            <a:off x="5657866" y="1127591"/>
            <a:ext cx="5060411" cy="5078313"/>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a:p>
            <a:pPr marL="285750" indent="-285750">
              <a:buFont typeface="Arial" charset="0"/>
              <a:buChar char="•"/>
            </a:pPr>
            <a:endParaRPr lang="en-US" dirty="0"/>
          </a:p>
          <a:p>
            <a:pPr marL="285750" indent="-285750">
              <a:buFont typeface="Arial" charset="0"/>
              <a:buChar char="•"/>
            </a:pPr>
            <a:r>
              <a:rPr lang="en-US" dirty="0" smtClean="0"/>
              <a:t>Additional book suggestions:</a:t>
            </a:r>
          </a:p>
          <a:p>
            <a:pPr marL="742950" lvl="1" indent="-285750">
              <a:buFont typeface="Arial" charset="0"/>
              <a:buChar char="•"/>
            </a:pPr>
            <a:r>
              <a:rPr lang="en-US" i="1" dirty="0" err="1" smtClean="0"/>
              <a:t>DataSmart</a:t>
            </a:r>
            <a:r>
              <a:rPr lang="en-US" dirty="0" smtClean="0"/>
              <a:t> by John Foreman</a:t>
            </a:r>
          </a:p>
          <a:p>
            <a:pPr marL="742950" lvl="1" indent="-285750">
              <a:buFont typeface="Arial" charset="0"/>
              <a:buChar char="•"/>
            </a:pPr>
            <a:r>
              <a:rPr lang="en-US" i="1" dirty="0" smtClean="0"/>
              <a:t>AIQ</a:t>
            </a:r>
            <a:r>
              <a:rPr lang="en-US" dirty="0" smtClean="0"/>
              <a:t> by Nick Polson and James Scott</a:t>
            </a:r>
          </a:p>
          <a:p>
            <a:pPr marL="742950" lvl="1" indent="-285750">
              <a:buFont typeface="Arial" charset="0"/>
              <a:buChar char="•"/>
            </a:pPr>
            <a:r>
              <a:rPr lang="en-US" i="1" dirty="0" smtClean="0"/>
              <a:t>The Master Algorithm</a:t>
            </a:r>
            <a:r>
              <a:rPr lang="en-US" dirty="0" smtClean="0"/>
              <a:t> by Pedro </a:t>
            </a:r>
            <a:r>
              <a:rPr lang="en-US" dirty="0" err="1" smtClean="0"/>
              <a:t>Domingos</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Lots of useful blogs/websites:</a:t>
            </a:r>
          </a:p>
          <a:p>
            <a:pPr marL="742950" lvl="1" indent="-285750">
              <a:buFont typeface="Arial" charset="0"/>
              <a:buChar char="•"/>
            </a:pPr>
            <a:r>
              <a:rPr lang="en-US" dirty="0" smtClean="0"/>
              <a:t>Adam </a:t>
            </a:r>
            <a:r>
              <a:rPr lang="en-US" dirty="0" err="1" smtClean="0"/>
              <a:t>Geitgey</a:t>
            </a:r>
            <a:r>
              <a:rPr lang="en-US" dirty="0" smtClean="0"/>
              <a:t> (</a:t>
            </a:r>
            <a:r>
              <a:rPr lang="en-US" i="1" dirty="0" smtClean="0"/>
              <a:t>Machine Learning is Fun</a:t>
            </a:r>
            <a:r>
              <a:rPr lang="en-US" dirty="0" smtClean="0"/>
              <a:t>)</a:t>
            </a:r>
          </a:p>
          <a:p>
            <a:pPr marL="742950" lvl="1" indent="-285750">
              <a:buFont typeface="Arial" charset="0"/>
              <a:buChar char="•"/>
            </a:pPr>
            <a:r>
              <a:rPr lang="en-US" dirty="0" smtClean="0"/>
              <a:t>Jason Brownlee (</a:t>
            </a:r>
            <a:r>
              <a:rPr lang="en-US" i="1" dirty="0" smtClean="0"/>
              <a:t>Machine Learning Mastery</a:t>
            </a:r>
            <a:r>
              <a:rPr lang="en-US" dirty="0" smtClean="0"/>
              <a:t>)</a:t>
            </a:r>
          </a:p>
          <a:p>
            <a:pPr marL="742950" lvl="1" indent="-285750">
              <a:buFont typeface="Arial" charset="0"/>
              <a:buChar char="•"/>
            </a:pPr>
            <a:r>
              <a:rPr lang="en-US" dirty="0" smtClean="0"/>
              <a:t>Sonya </a:t>
            </a:r>
            <a:r>
              <a:rPr lang="en-US" dirty="0" err="1" smtClean="0"/>
              <a:t>Swatelle</a:t>
            </a:r>
            <a:r>
              <a:rPr lang="en-US" dirty="0" smtClean="0"/>
              <a:t> (</a:t>
            </a:r>
            <a:r>
              <a:rPr lang="en-US" i="1" dirty="0" smtClean="0"/>
              <a:t>Evening Session</a:t>
            </a:r>
            <a:r>
              <a:rPr lang="en-US" dirty="0" smtClean="0"/>
              <a:t>)</a:t>
            </a:r>
            <a:endParaRPr lang="en-US" dirty="0" smtClean="0"/>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0644"/>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r>
              <a:rPr lang="en-US" dirty="0" smtClean="0"/>
              <a:t>We’ll round out this part by taking a look at more advanced machine learning techniques.</a:t>
            </a:r>
            <a:endParaRPr lang="en-US" dirty="0"/>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a:t>
            </a:r>
            <a:r>
              <a:rPr lang="en-US" dirty="0" smtClean="0"/>
              <a:t>building a machine learning system.</a:t>
            </a:r>
            <a:endParaRPr lang="en-US" dirty="0"/>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a:t>
            </a:r>
            <a:endParaRPr lang="en-US" dirty="0"/>
          </a:p>
        </p:txBody>
      </p:sp>
      <p:sp>
        <p:nvSpPr>
          <p:cNvPr id="3" name="Content Placeholder 2"/>
          <p:cNvSpPr>
            <a:spLocks noGrp="1"/>
          </p:cNvSpPr>
          <p:nvPr>
            <p:ph idx="1"/>
          </p:nvPr>
        </p:nvSpPr>
        <p:spPr>
          <a:xfrm>
            <a:off x="1069848" y="1359877"/>
            <a:ext cx="5092957" cy="4812323"/>
          </a:xfrm>
        </p:spPr>
        <p:txBody>
          <a:bodyPr>
            <a:normAutofit fontScale="62500" lnSpcReduction="20000"/>
          </a:bodyPr>
          <a:lstStyle/>
          <a:p>
            <a:pPr lvl="0"/>
            <a:r>
              <a:rPr lang="en-US" dirty="0" smtClean="0"/>
              <a:t>Part 1: The </a:t>
            </a:r>
            <a:r>
              <a:rPr lang="en-US" dirty="0"/>
              <a:t>Mechanics of Prediction</a:t>
            </a:r>
          </a:p>
          <a:p>
            <a:pPr lvl="1"/>
            <a:r>
              <a:rPr lang="en-US" dirty="0"/>
              <a:t>Introduction to machine learning</a:t>
            </a:r>
          </a:p>
          <a:p>
            <a:pPr lvl="2"/>
            <a:r>
              <a:rPr lang="en-US" dirty="0"/>
              <a:t>What makes machine learning possible?</a:t>
            </a:r>
          </a:p>
          <a:p>
            <a:pPr lvl="2"/>
            <a:r>
              <a:rPr lang="en-US" dirty="0"/>
              <a:t>What's different about machine learning?</a:t>
            </a:r>
          </a:p>
          <a:p>
            <a:pPr lvl="2"/>
            <a:r>
              <a:rPr lang="en-US" dirty="0"/>
              <a:t>How does it work?</a:t>
            </a:r>
          </a:p>
          <a:p>
            <a:pPr lvl="2"/>
            <a:r>
              <a:rPr lang="en-US" dirty="0"/>
              <a:t>The types of machine learning</a:t>
            </a:r>
          </a:p>
          <a:p>
            <a:pPr lvl="2"/>
            <a:r>
              <a:rPr lang="en-US" dirty="0"/>
              <a:t>Problems that are particularly suitable for machine learning and ones that are not (at least not yet)</a:t>
            </a:r>
          </a:p>
          <a:p>
            <a:pPr lvl="2"/>
            <a:r>
              <a:rPr lang="en-US" dirty="0"/>
              <a:t>The business value of machine learning</a:t>
            </a:r>
          </a:p>
          <a:p>
            <a:pPr lvl="1"/>
            <a:r>
              <a:rPr lang="en-US" dirty="0"/>
              <a:t>Predicting a numerical value: Regression</a:t>
            </a:r>
          </a:p>
          <a:p>
            <a:pPr lvl="2"/>
            <a:r>
              <a:rPr lang="en-US" dirty="0"/>
              <a:t>Linear regression (using single and multiple features)</a:t>
            </a:r>
          </a:p>
          <a:p>
            <a:pPr lvl="2"/>
            <a:r>
              <a:rPr lang="en-US" dirty="0"/>
              <a:t>Non-linear regression (using single and multiple features)</a:t>
            </a:r>
          </a:p>
          <a:p>
            <a:pPr lvl="1"/>
            <a:r>
              <a:rPr lang="en-US" dirty="0"/>
              <a:t>Measuring the performance of regression models</a:t>
            </a:r>
          </a:p>
          <a:p>
            <a:pPr lvl="2"/>
            <a:r>
              <a:rPr lang="en-US" dirty="0"/>
              <a:t>Training and Test data sets</a:t>
            </a:r>
          </a:p>
          <a:p>
            <a:pPr lvl="2"/>
            <a:r>
              <a:rPr lang="en-US" dirty="0"/>
              <a:t>Performance measures</a:t>
            </a:r>
          </a:p>
          <a:p>
            <a:pPr lvl="1"/>
            <a:r>
              <a:rPr lang="en-US" dirty="0"/>
              <a:t>Predicting a categorical value – part 1</a:t>
            </a:r>
          </a:p>
          <a:p>
            <a:pPr lvl="2"/>
            <a:r>
              <a:rPr lang="en-US" dirty="0"/>
              <a:t>Logistic regression (using single and multiple features)</a:t>
            </a:r>
          </a:p>
          <a:p>
            <a:pPr lvl="2"/>
            <a:r>
              <a:rPr lang="en-US" dirty="0"/>
              <a:t>Non-linear logistic regression (using single and multiple features)</a:t>
            </a:r>
          </a:p>
          <a:p>
            <a:pPr lvl="1"/>
            <a:r>
              <a:rPr lang="en-US" dirty="0"/>
              <a:t>Predicting a categorical value – part 2</a:t>
            </a:r>
          </a:p>
          <a:p>
            <a:pPr lvl="2"/>
            <a:r>
              <a:rPr lang="en-US" dirty="0"/>
              <a:t>Support Vector Machines</a:t>
            </a:r>
          </a:p>
          <a:p>
            <a:pPr lvl="2"/>
            <a:r>
              <a:rPr lang="en-US" dirty="0"/>
              <a:t>Neural Networks</a:t>
            </a:r>
          </a:p>
          <a:p>
            <a:pPr lvl="2"/>
            <a:r>
              <a:rPr lang="en-US" dirty="0"/>
              <a:t>Decision Trees</a:t>
            </a:r>
          </a:p>
          <a:p>
            <a:pPr lvl="2"/>
            <a:r>
              <a:rPr lang="en-US" dirty="0"/>
              <a:t>Random Forests</a:t>
            </a:r>
          </a:p>
          <a:p>
            <a:pPr lvl="1"/>
            <a:r>
              <a:rPr lang="en-US" dirty="0"/>
              <a:t>Measuring the performance of logistic regression models. Precision, recall, and accuracy.</a:t>
            </a:r>
          </a:p>
          <a:p>
            <a:endParaRPr lang="en-US"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400" dirty="0" smtClean="0"/>
              <a:t>Part 2: The </a:t>
            </a:r>
            <a:r>
              <a:rPr lang="en-US" sz="1400" dirty="0"/>
              <a:t>Science of Machine Learning</a:t>
            </a:r>
          </a:p>
          <a:p>
            <a:pPr lvl="1"/>
            <a:r>
              <a:rPr lang="en-US" sz="1200" dirty="0"/>
              <a:t>Preparing data for prediction</a:t>
            </a:r>
          </a:p>
          <a:p>
            <a:pPr lvl="2"/>
            <a:r>
              <a:rPr lang="en-US" sz="1100" dirty="0"/>
              <a:t>Data pre-processing and cleaning</a:t>
            </a:r>
          </a:p>
          <a:p>
            <a:pPr lvl="2"/>
            <a:r>
              <a:rPr lang="en-US" sz="1100" dirty="0"/>
              <a:t>Systematic visualization of data sets</a:t>
            </a:r>
          </a:p>
          <a:p>
            <a:pPr lvl="2"/>
            <a:r>
              <a:rPr lang="en-US" sz="1100" dirty="0"/>
              <a:t>Systematic investigation of data sets </a:t>
            </a:r>
          </a:p>
          <a:p>
            <a:pPr lvl="1"/>
            <a:r>
              <a:rPr lang="en-US" sz="1200" dirty="0"/>
              <a:t>An overview of models</a:t>
            </a:r>
          </a:p>
          <a:p>
            <a:pPr lvl="2"/>
            <a:r>
              <a:rPr lang="en-US" sz="1100" dirty="0"/>
              <a:t>The menu of different machine learning models, why we need them, and when to use them. (The problem of having enough data; the no-free-lunch theorem.)</a:t>
            </a:r>
          </a:p>
          <a:p>
            <a:pPr lvl="2"/>
            <a:r>
              <a:rPr lang="en-US" sz="1100" dirty="0"/>
              <a:t>Overfitting and </a:t>
            </a:r>
            <a:r>
              <a:rPr lang="en-US" sz="1100" dirty="0" err="1"/>
              <a:t>underfitting</a:t>
            </a:r>
            <a:r>
              <a:rPr lang="en-US" sz="1100" dirty="0"/>
              <a:t>; what they are and how to handle them.</a:t>
            </a:r>
          </a:p>
          <a:p>
            <a:pPr lvl="2"/>
            <a:r>
              <a:rPr lang="en-US" sz="1100" dirty="0"/>
              <a:t>Comparing rule-based, statistical, and machine learning-based approaches to prediction.</a:t>
            </a:r>
          </a:p>
          <a:p>
            <a:pPr lvl="1"/>
            <a:r>
              <a:rPr lang="en-US" sz="1200" dirty="0"/>
              <a:t>Finding the optimal hyper-parameters of a model</a:t>
            </a:r>
          </a:p>
          <a:p>
            <a:pPr lvl="2"/>
            <a:r>
              <a:rPr lang="en-US" sz="1100" dirty="0"/>
              <a:t>Models, parameters, hyper-parameters</a:t>
            </a:r>
          </a:p>
          <a:p>
            <a:pPr lvl="2"/>
            <a:r>
              <a:rPr lang="en-US" sz="1100" dirty="0"/>
              <a:t>Training, validation, and test datasets</a:t>
            </a:r>
          </a:p>
          <a:p>
            <a:pPr lvl="2"/>
            <a:r>
              <a:rPr lang="en-US" sz="1100" dirty="0"/>
              <a:t>Model complexity</a:t>
            </a:r>
          </a:p>
          <a:p>
            <a:pPr lvl="2"/>
            <a:r>
              <a:rPr lang="en-US" sz="1100" dirty="0"/>
              <a:t>Tuning a model's hyper-parameters (including k-fold cross validation)</a:t>
            </a:r>
          </a:p>
          <a:p>
            <a:pPr lvl="1"/>
            <a:r>
              <a:rPr lang="en-US" sz="1200" dirty="0"/>
              <a:t>Measuring and improving model performance</a:t>
            </a:r>
          </a:p>
          <a:p>
            <a:pPr lvl="2"/>
            <a:r>
              <a:rPr lang="en-US" sz="1100" dirty="0"/>
              <a:t>Precision, recall and other measures of prediction capability (again)</a:t>
            </a:r>
          </a:p>
          <a:p>
            <a:pPr lvl="2"/>
            <a:r>
              <a:rPr lang="en-US" sz="1100" dirty="0"/>
              <a:t>Bias and variance</a:t>
            </a:r>
          </a:p>
          <a:p>
            <a:pPr lvl="2"/>
            <a:r>
              <a:rPr lang="en-US" sz="1100" dirty="0"/>
              <a:t>Learning curves to determine model bias and variance</a:t>
            </a:r>
          </a:p>
          <a:p>
            <a:pPr lvl="2"/>
            <a:r>
              <a:rPr lang="en-US" sz="1100" dirty="0"/>
              <a:t>Techniques for improving model performance</a:t>
            </a:r>
          </a:p>
          <a:p>
            <a:endParaRPr lang="en-US" sz="1400" dirty="0"/>
          </a:p>
        </p:txBody>
      </p:sp>
    </p:spTree>
    <p:extLst>
      <p:ext uri="{BB962C8B-B14F-4D97-AF65-F5344CB8AC3E}">
        <p14:creationId xmlns:p14="http://schemas.microsoft.com/office/powerpoint/2010/main" val="226100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 (contd.)</a:t>
            </a:r>
            <a:endParaRPr lang="en-US" dirty="0"/>
          </a:p>
        </p:txBody>
      </p:sp>
      <p:sp>
        <p:nvSpPr>
          <p:cNvPr id="3" name="Content Placeholder 2"/>
          <p:cNvSpPr>
            <a:spLocks noGrp="1"/>
          </p:cNvSpPr>
          <p:nvPr>
            <p:ph idx="1"/>
          </p:nvPr>
        </p:nvSpPr>
        <p:spPr>
          <a:xfrm>
            <a:off x="1069848" y="1359877"/>
            <a:ext cx="5092957" cy="4812323"/>
          </a:xfrm>
        </p:spPr>
        <p:txBody>
          <a:bodyPr>
            <a:normAutofit/>
          </a:bodyPr>
          <a:lstStyle/>
          <a:p>
            <a:pPr lvl="0"/>
            <a:r>
              <a:rPr lang="en-US" sz="1800" dirty="0" smtClean="0"/>
              <a:t>Part 3: The </a:t>
            </a:r>
            <a:r>
              <a:rPr lang="en-US" sz="1800" dirty="0"/>
              <a:t>Art of Machine Learning</a:t>
            </a:r>
          </a:p>
          <a:p>
            <a:pPr lvl="1"/>
            <a:r>
              <a:rPr lang="en-US" sz="1600" dirty="0"/>
              <a:t>Feature selection – tree based, sequential selection, and dimensionality reduction.</a:t>
            </a:r>
          </a:p>
          <a:p>
            <a:pPr lvl="1"/>
            <a:r>
              <a:rPr lang="en-US" sz="1600" dirty="0"/>
              <a:t>Feature engineering – combining features, manufacturing features</a:t>
            </a:r>
            <a:r>
              <a:rPr lang="en-US" sz="1600" dirty="0" smtClean="0"/>
              <a:t>.</a:t>
            </a:r>
            <a:endParaRPr lang="en-US" sz="1600"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800" dirty="0" smtClean="0"/>
              <a:t>Part 4: Select </a:t>
            </a:r>
            <a:r>
              <a:rPr lang="en-US" sz="1800" dirty="0"/>
              <a:t>Topics in Machine Learning</a:t>
            </a:r>
          </a:p>
          <a:p>
            <a:pPr lvl="1"/>
            <a:r>
              <a:rPr lang="en-US" sz="1600" dirty="0"/>
              <a:t>Unsupervised models -- similarity and clustering.</a:t>
            </a:r>
          </a:p>
          <a:p>
            <a:pPr lvl="1"/>
            <a:r>
              <a:rPr lang="en-US" sz="1600" dirty="0"/>
              <a:t>The surprising power of ensemble models</a:t>
            </a:r>
          </a:p>
          <a:p>
            <a:pPr lvl="1"/>
            <a:r>
              <a:rPr lang="en-US" sz="1600" dirty="0"/>
              <a:t>Building a spam filter using a Naïve Bayes model</a:t>
            </a:r>
          </a:p>
          <a:p>
            <a:pPr lvl="1"/>
            <a:r>
              <a:rPr lang="en-US" sz="1600" dirty="0"/>
              <a:t>Learning from images and text</a:t>
            </a:r>
          </a:p>
          <a:p>
            <a:pPr lvl="1"/>
            <a:r>
              <a:rPr lang="en-US" sz="1600" dirty="0"/>
              <a:t>The promise of deep learning</a:t>
            </a:r>
          </a:p>
          <a:p>
            <a:endParaRPr lang="en-US" sz="1800" dirty="0"/>
          </a:p>
        </p:txBody>
      </p:sp>
    </p:spTree>
    <p:extLst>
      <p:ext uri="{BB962C8B-B14F-4D97-AF65-F5344CB8AC3E}">
        <p14:creationId xmlns:p14="http://schemas.microsoft.com/office/powerpoint/2010/main" val="3864687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PyTorch</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17692</TotalTime>
  <Words>1294</Words>
  <Application>Microsoft Office PowerPoint</Application>
  <PresentationFormat>Widescreen</PresentationFormat>
  <Paragraphs>122</Paragraphs>
  <Slides>11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Adobe Caslon</vt:lpstr>
      <vt:lpstr>Arial</vt:lpstr>
      <vt:lpstr>Calibri</vt:lpstr>
      <vt:lpstr>Graphik Web</vt:lpstr>
      <vt:lpstr>Mangal</vt:lpstr>
      <vt:lpstr>Rockwell</vt:lpstr>
      <vt:lpstr>Rockwell Condensed</vt:lpstr>
      <vt:lpstr>Rockwell Extra Bold</vt:lpstr>
      <vt:lpstr>Wingdings</vt:lpstr>
      <vt:lpstr>Wood Type</vt:lpstr>
      <vt:lpstr>An introduction to machine Learning</vt:lpstr>
      <vt:lpstr>Prerequisites</vt:lpstr>
      <vt:lpstr>What We’ll Cover in the Course</vt:lpstr>
      <vt:lpstr>Outline of topics</vt:lpstr>
      <vt:lpstr>Outline of topics (contd.)</vt:lpstr>
      <vt:lpstr>What is not covered in this course</vt:lpstr>
      <vt:lpstr>By the end of this course you’ll be able to…</vt:lpstr>
      <vt:lpstr>PowerPoint Presentation</vt:lpstr>
      <vt:lpstr>PowerPoint Presentation</vt:lpstr>
      <vt:lpstr>The Orange machine learning platform</vt:lpstr>
      <vt:lpstr>Other useful 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Subramanyam,Jitendra</cp:lastModifiedBy>
  <cp:revision>510</cp:revision>
  <cp:lastPrinted>2017-04-27T14:07:35Z</cp:lastPrinted>
  <dcterms:created xsi:type="dcterms:W3CDTF">2017-03-27T13:30:07Z</dcterms:created>
  <dcterms:modified xsi:type="dcterms:W3CDTF">2019-02-26T15:34:27Z</dcterms:modified>
</cp:coreProperties>
</file>